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75" r:id="rId6"/>
    <p:sldId id="279" r:id="rId7"/>
    <p:sldId id="264" r:id="rId8"/>
    <p:sldId id="260" r:id="rId9"/>
    <p:sldId id="274" r:id="rId10"/>
    <p:sldId id="265" r:id="rId11"/>
    <p:sldId id="261" r:id="rId12"/>
    <p:sldId id="278" r:id="rId13"/>
    <p:sldId id="273" r:id="rId14"/>
    <p:sldId id="266" r:id="rId15"/>
    <p:sldId id="262" r:id="rId16"/>
    <p:sldId id="272" r:id="rId17"/>
    <p:sldId id="267" r:id="rId18"/>
    <p:sldId id="263" r:id="rId19"/>
    <p:sldId id="281" r:id="rId20"/>
    <p:sldId id="280" r:id="rId21"/>
    <p:sldId id="268" r:id="rId22"/>
    <p:sldId id="270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872C-F42C-4CE8-8070-AE81D943A9BF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4979-95B5-4FA5-9A52-18CFD3657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ktelegraf.com.ua/uploads/posts/2014-01/1391199622_03-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news.radeant.com/top/image/2008/01/29/ostrov-sokrovish-ii-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988424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dirty="0" smtClean="0"/>
              <a:t>       Кодирование информации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054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Остров сокровищ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4578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9"/>
            <a:ext cx="1449710" cy="1068208"/>
          </a:xfrm>
          <a:prstGeom prst="rect">
            <a:avLst/>
          </a:prstGeom>
          <a:noFill/>
        </p:spPr>
      </p:pic>
      <p:pic>
        <p:nvPicPr>
          <p:cNvPr id="1026" name="Picture 2" descr="C:\Users\атто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1944216" cy="1957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700" dirty="0" smtClean="0"/>
              <a:t>А</a:t>
            </a:r>
            <a:endParaRPr lang="ru-RU" sz="28700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785926"/>
            <a:ext cx="180975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 fontScale="92500"/>
          </a:bodyPr>
          <a:lstStyle/>
          <a:p>
            <a:pPr algn="just" hangingPunct="0">
              <a:buNone/>
            </a:pPr>
            <a:r>
              <a:rPr lang="ru-RU" dirty="0" smtClean="0"/>
              <a:t>          Каждому участнику команды выдается  число  в 10-ой системе счисления, участнику нужно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dirty="0" smtClean="0"/>
              <a:t>Перевести число  в 2-ю систему счисления, 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ru-RU" dirty="0" smtClean="0"/>
              <a:t>Передать данные капитану, который должен построить  черно-белое изображение, которому будет соответствовать указанные двоичные коды (закрасьте клетки)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ru-RU" dirty="0" smtClean="0"/>
              <a:t>Ответ капитан передает жюри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Задание 3 (пример)</a:t>
            </a:r>
            <a:endParaRPr lang="ru-RU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785926"/>
            <a:ext cx="1809750" cy="1333501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556792"/>
            <a:ext cx="4026748" cy="444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После перевода в двоичную систему счисления мы получили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15328" cy="4525963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   </a:t>
            </a:r>
          </a:p>
          <a:p>
            <a:pPr algn="just" hangingPunc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42530"/>
              </p:ext>
            </p:extLst>
          </p:nvPr>
        </p:nvGraphicFramePr>
        <p:xfrm>
          <a:off x="774850" y="1442298"/>
          <a:ext cx="7776865" cy="5201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113"/>
                <a:gridCol w="1207099"/>
                <a:gridCol w="965387"/>
                <a:gridCol w="1100500"/>
                <a:gridCol w="1142424"/>
                <a:gridCol w="1152904"/>
                <a:gridCol w="859438"/>
              </a:tblGrid>
              <a:tr h="812292">
                <a:tc>
                  <a:txBody>
                    <a:bodyPr/>
                    <a:lstStyle/>
                    <a:p>
                      <a:r>
                        <a:rPr lang="ru-RU" dirty="0" smtClean="0"/>
                        <a:t>Десятичный 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Двоичный 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721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76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10011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76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10011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76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10101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76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11001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76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10001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700" dirty="0" smtClean="0"/>
              <a:t>И</a:t>
            </a:r>
            <a:endParaRPr lang="ru-RU" sz="28700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785926"/>
            <a:ext cx="180975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Autofit/>
          </a:bodyPr>
          <a:lstStyle/>
          <a:p>
            <a:pPr hangingPunct="0">
              <a:buNone/>
            </a:pPr>
            <a:r>
              <a:rPr lang="ru-RU" sz="2200" dirty="0" smtClean="0"/>
              <a:t>              Капитану команды нужно выполнить компьютерный</a:t>
            </a:r>
          </a:p>
          <a:p>
            <a:pPr hangingPunct="0">
              <a:buNone/>
            </a:pPr>
            <a:r>
              <a:rPr lang="ru-RU" sz="2200" dirty="0" smtClean="0"/>
              <a:t>эксперимент. «Определить закодированный цвет» </a:t>
            </a:r>
          </a:p>
          <a:p>
            <a:pPr marL="514350" indent="-514350">
              <a:buNone/>
            </a:pPr>
            <a:r>
              <a:rPr lang="ru-RU" sz="2200" dirty="0" smtClean="0"/>
              <a:t>               После того как вы правильно впишите все цвет, получите</a:t>
            </a:r>
          </a:p>
          <a:p>
            <a:pPr marL="514350" indent="-514350">
              <a:buNone/>
            </a:pPr>
            <a:r>
              <a:rPr lang="ru-RU" sz="2200" dirty="0" smtClean="0"/>
              <a:t>от ведущего  соответствующую букву.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Запустить </a:t>
            </a:r>
            <a:r>
              <a:rPr lang="en-US" sz="2200" dirty="0" smtClean="0"/>
              <a:t>Paint</a:t>
            </a:r>
            <a:endParaRPr lang="ru-RU" sz="2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Палитра – Изменит палитру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Щелкните по кнопке  «Определить цвет»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Установите, какой цвет получится при следующих значениях основных цветов, которые указаны в бланке у компьютера, который закреплен за командой.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Цвет впишите в бланк, который лежит у вашего компьютера</a:t>
            </a:r>
          </a:p>
          <a:p>
            <a:pPr marL="514350" indent="-514350" algn="just" hangingPunct="0">
              <a:buFont typeface="+mj-lt"/>
              <a:buAutoNum type="arabicPeriod"/>
            </a:pPr>
            <a:r>
              <a:rPr lang="ru-RU" sz="2200" dirty="0" smtClean="0"/>
              <a:t>Бланк с ответами передайте жюри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Изменение палитры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776637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Серый</a:t>
            </a:r>
          </a:p>
          <a:p>
            <a:pPr>
              <a:buNone/>
            </a:pPr>
            <a:r>
              <a:rPr lang="ru-RU" dirty="0" smtClean="0"/>
              <a:t>Белый</a:t>
            </a:r>
          </a:p>
          <a:p>
            <a:pPr>
              <a:buNone/>
            </a:pPr>
            <a:r>
              <a:rPr lang="ru-RU" dirty="0" smtClean="0"/>
              <a:t>Желтый</a:t>
            </a:r>
          </a:p>
          <a:p>
            <a:pPr>
              <a:buNone/>
            </a:pPr>
            <a:r>
              <a:rPr lang="ru-RU" dirty="0" smtClean="0"/>
              <a:t>Оранжевый</a:t>
            </a:r>
          </a:p>
          <a:p>
            <a:pPr>
              <a:buNone/>
            </a:pPr>
            <a:r>
              <a:rPr lang="ru-RU" dirty="0" smtClean="0"/>
              <a:t>Фиолетовый</a:t>
            </a:r>
          </a:p>
          <a:p>
            <a:pPr>
              <a:buNone/>
            </a:pPr>
            <a:r>
              <a:rPr lang="ru-RU" dirty="0" err="1" smtClean="0"/>
              <a:t>Розовый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14554"/>
            <a:ext cx="339330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ru-RU" sz="3400" b="1" dirty="0" smtClean="0"/>
              <a:t>           В течение всего конкурса вы расшифровывали слово</a:t>
            </a:r>
          </a:p>
          <a:p>
            <a:pPr lvl="0" algn="just">
              <a:buNone/>
            </a:pPr>
            <a:r>
              <a:rPr lang="ru-RU" sz="3400" dirty="0" smtClean="0"/>
              <a:t>У вас получилось какое-то слово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 smtClean="0"/>
              <a:t>Перейдите в кодовую  таблицу. Которая используется в  системе   </a:t>
            </a:r>
            <a:r>
              <a:rPr lang="ru-RU" sz="3400" dirty="0" err="1" smtClean="0"/>
              <a:t>Windows</a:t>
            </a:r>
            <a:r>
              <a:rPr lang="ru-RU" sz="3400" dirty="0" smtClean="0"/>
              <a:t>, которая есть у вас на столах.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 smtClean="0"/>
              <a:t>Найдите числа в 10-ой системе счисления, которые соответствуют найденным вами буквам,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 smtClean="0"/>
              <a:t>Сложите эти числа,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 smtClean="0"/>
              <a:t>Найденное вами число является кодом, для входа в учетную запись «Учитель».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400" dirty="0" smtClean="0"/>
              <a:t> Если вход удалось произвести, то вы нашли сокровище.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17" t="2817" r="4257" b="2817"/>
          <a:stretch>
            <a:fillRect/>
          </a:stretch>
        </p:blipFill>
        <p:spPr bwMode="auto">
          <a:xfrm>
            <a:off x="611560" y="332656"/>
            <a:ext cx="6696744" cy="628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732240" y="410732"/>
            <a:ext cx="20162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  - 193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+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192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– 200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+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 – 210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=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795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600" y="3429000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3645024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1600" y="5085184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55976" y="3861048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7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7" name="Загнутый угол 6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Цель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7929618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        В Игре 5 туров. В каждом туре игры вы  будете расшифровывать буквы, в конечном итоге в конце игры у вас  составится слово. Это слово вы расшифруете и найдете код к учетной записи «Учитель», если вы сумеете войти в компьютер, вы нашли сокровище </a:t>
            </a:r>
            <a:endParaRPr lang="ru-RU" dirty="0"/>
          </a:p>
          <a:p>
            <a:endParaRPr lang="ru-RU" dirty="0"/>
          </a:p>
        </p:txBody>
      </p:sp>
      <p:pic>
        <p:nvPicPr>
          <p:cNvPr id="8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143512"/>
            <a:ext cx="1809750" cy="1333501"/>
          </a:xfrm>
          <a:prstGeom prst="rect">
            <a:avLst/>
          </a:prstGeom>
          <a:noFill/>
        </p:spPr>
      </p:pic>
      <p:pic>
        <p:nvPicPr>
          <p:cNvPr id="2050" name="Picture 2" descr="C:\Users\атто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013176"/>
            <a:ext cx="1440160" cy="144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3900" dirty="0" smtClean="0"/>
              <a:t>795</a:t>
            </a:r>
            <a:endParaRPr lang="ru-RU" sz="23900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857760"/>
            <a:ext cx="180975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 smtClean="0"/>
              <a:t>Спасибо</a:t>
            </a:r>
            <a:endParaRPr lang="ru-RU" sz="16600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221088"/>
            <a:ext cx="2357454" cy="173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1" name="Загнутый угол 10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Информатика и ИКТ. Учебник для 6 класса.  </a:t>
            </a:r>
            <a:r>
              <a:rPr lang="ru-RU" dirty="0" err="1" smtClean="0"/>
              <a:t>Босова</a:t>
            </a:r>
            <a:r>
              <a:rPr lang="ru-RU" dirty="0" smtClean="0"/>
              <a:t> Л.Л.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Рабочая тетрадь по информатике 6 класс </a:t>
            </a:r>
            <a:r>
              <a:rPr lang="ru-RU" dirty="0" err="1" smtClean="0"/>
              <a:t>Босова</a:t>
            </a:r>
            <a:r>
              <a:rPr lang="ru-RU" dirty="0" smtClean="0"/>
              <a:t> Л.Л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pic>
        <p:nvPicPr>
          <p:cNvPr id="1028" name="Picture 4" descr="C:\Users\атто\Desktop\15_1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933056"/>
            <a:ext cx="1342083" cy="2021210"/>
          </a:xfrm>
          <a:prstGeom prst="rect">
            <a:avLst/>
          </a:prstGeom>
          <a:noFill/>
        </p:spPr>
      </p:pic>
      <p:pic>
        <p:nvPicPr>
          <p:cNvPr id="1029" name="Picture 5" descr="C:\Users\атто\Desktop\30439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861048"/>
            <a:ext cx="1549080" cy="2048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1" name="Загнутый угол 10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Изображение сундука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ktelegraf.com.ua/uploads/posts/2014-01/1391199622_03-1.jpg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Изображение попугая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runews.radeant.com/top/image/2008/01/29/ostrov-sokrovish-ii-1.jpg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Ссылки на изображения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7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8" name="Загнутый угол 7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001056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  Каждому ученику команды выдается координаты в 2- ой системе счисления,  нужно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Перевести эти координаты в 10 – систему счисления,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Сократить эти координаты на 10,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Передать результат капитану команды.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Капитан  собирает данные и на координатной плоскости ставит точки, соединяет их в соответствии с заданием  и получает букву.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Сдает задание жюри, жюри оценивает по 5 балльной системе.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2" descr="C:\Users\атто\Desktop\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5302174"/>
            <a:ext cx="1296144" cy="1304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8" name="Загнутый угол 7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1 (пример)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00105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Для примера, разложим число 10011</a:t>
            </a:r>
            <a:r>
              <a:rPr lang="ru-RU" baseline="-25000" dirty="0" smtClean="0"/>
              <a:t>2</a:t>
            </a:r>
            <a:r>
              <a:rPr lang="ru-RU" dirty="0" smtClean="0"/>
              <a:t> по степеням</a:t>
            </a:r>
          </a:p>
          <a:p>
            <a:pPr>
              <a:buNone/>
            </a:pPr>
            <a:r>
              <a:rPr lang="ru-RU" dirty="0" smtClean="0"/>
              <a:t>основания для перевода двоичного числа в</a:t>
            </a:r>
          </a:p>
          <a:p>
            <a:pPr>
              <a:buNone/>
            </a:pPr>
            <a:r>
              <a:rPr lang="ru-RU" dirty="0" smtClean="0"/>
              <a:t>десятичную систему счисления:</a:t>
            </a:r>
          </a:p>
          <a:p>
            <a:pPr>
              <a:buNone/>
            </a:pPr>
            <a:r>
              <a:rPr lang="ru-RU" dirty="0" smtClean="0"/>
              <a:t>4 3 2 1 0 – номера разрядов</a:t>
            </a:r>
          </a:p>
          <a:p>
            <a:pPr>
              <a:buNone/>
            </a:pPr>
            <a:r>
              <a:rPr lang="ru-RU" dirty="0" smtClean="0"/>
              <a:t>1 0 0 1 1</a:t>
            </a:r>
            <a:r>
              <a:rPr lang="ru-RU" baseline="-25000" dirty="0" smtClean="0"/>
              <a:t>2</a:t>
            </a:r>
            <a:r>
              <a:rPr lang="ru-RU" dirty="0" smtClean="0"/>
              <a:t> =1∙2</a:t>
            </a:r>
            <a:r>
              <a:rPr lang="ru-RU" baseline="30000" dirty="0" smtClean="0"/>
              <a:t>4</a:t>
            </a:r>
            <a:r>
              <a:rPr lang="ru-RU" dirty="0" smtClean="0"/>
              <a:t> + 0∙2</a:t>
            </a:r>
            <a:r>
              <a:rPr lang="ru-RU" baseline="30000" dirty="0" smtClean="0"/>
              <a:t>3</a:t>
            </a:r>
            <a:r>
              <a:rPr lang="ru-RU" dirty="0" smtClean="0"/>
              <a:t> +0∙2</a:t>
            </a:r>
            <a:r>
              <a:rPr lang="ru-RU" baseline="30000" dirty="0" smtClean="0"/>
              <a:t>2</a:t>
            </a:r>
            <a:r>
              <a:rPr lang="ru-RU" dirty="0" smtClean="0"/>
              <a:t>+1∙ 2</a:t>
            </a:r>
            <a:r>
              <a:rPr lang="ru-RU" baseline="30000" dirty="0" smtClean="0"/>
              <a:t>1</a:t>
            </a:r>
            <a:r>
              <a:rPr lang="ru-RU" dirty="0" smtClean="0"/>
              <a:t> +1∙2</a:t>
            </a:r>
            <a:r>
              <a:rPr lang="ru-RU" baseline="30000" dirty="0" smtClean="0"/>
              <a:t>0</a:t>
            </a:r>
            <a:r>
              <a:rPr lang="ru-RU" dirty="0" smtClean="0"/>
              <a:t>=16+0+0+2+1=19</a:t>
            </a:r>
          </a:p>
          <a:p>
            <a:pPr>
              <a:buNone/>
            </a:pPr>
            <a:r>
              <a:rPr lang="ru-RU" dirty="0" smtClean="0"/>
              <a:t>Каждую цифру умножаем на основание (число 2)в</a:t>
            </a:r>
          </a:p>
          <a:p>
            <a:pPr>
              <a:buNone/>
            </a:pPr>
            <a:r>
              <a:rPr lang="ru-RU" dirty="0" smtClean="0"/>
              <a:t>степени = разряду, складываем произведения и</a:t>
            </a:r>
          </a:p>
          <a:p>
            <a:pPr>
              <a:buNone/>
            </a:pPr>
            <a:r>
              <a:rPr lang="ru-RU" dirty="0" smtClean="0"/>
              <a:t>получаем десятичный эквивалент двоичного числа</a:t>
            </a:r>
          </a:p>
        </p:txBody>
      </p:sp>
      <p:pic>
        <p:nvPicPr>
          <p:cNvPr id="9" name="Picture 2" descr="C:\Users\атто\Desktop\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5302174"/>
            <a:ext cx="1296144" cy="1304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700" dirty="0" smtClean="0"/>
              <a:t>    </a:t>
            </a:r>
            <a:endParaRPr lang="ru-RU" sz="287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1484784"/>
          <a:ext cx="7992888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2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(11110, 10100)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(3,2)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59" y="2348880"/>
          <a:ext cx="7992889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3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(11110, 110010)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(3,5)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3212976"/>
          <a:ext cx="7992887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1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(11110, 1010000)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(3,8)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11560" y="4149080"/>
          <a:ext cx="7992888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2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(1000110, 1010000)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(7,8)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1560" y="5013176"/>
          <a:ext cx="7992889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3"/>
              </a:tblGrid>
              <a:tr h="3600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(1000110, 110010)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(7,5)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11559" y="5805264"/>
          <a:ext cx="7992888" cy="731520"/>
        </p:xfrm>
        <a:graphic>
          <a:graphicData uri="http://schemas.openxmlformats.org/drawingml/2006/table">
            <a:tbl>
              <a:tblPr/>
              <a:tblGrid>
                <a:gridCol w="2664018"/>
                <a:gridCol w="2664018"/>
                <a:gridCol w="2664852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 точки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Двоичный код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Десятичный код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(1000110, 10100)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(7,2)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4548"/>
            <a:ext cx="6408712" cy="61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785926"/>
            <a:ext cx="1809750" cy="1333501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3275856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75856" y="364502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5856" y="2420888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20072" y="2492896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92080" y="364502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92080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486916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1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3501008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220486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213285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342900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4128" y="472514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6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stCxn id="11" idx="4"/>
            <a:endCxn id="10" idx="0"/>
          </p:cNvCxnSpPr>
          <p:nvPr/>
        </p:nvCxnSpPr>
        <p:spPr>
          <a:xfrm>
            <a:off x="3383868" y="3861048"/>
            <a:ext cx="0" cy="936104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47864" y="2636912"/>
            <a:ext cx="0" cy="1008112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64088" y="3789040"/>
            <a:ext cx="0" cy="1008112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2" idx="5"/>
            <a:endCxn id="13" idx="2"/>
          </p:cNvCxnSpPr>
          <p:nvPr/>
        </p:nvCxnSpPr>
        <p:spPr>
          <a:xfrm flipV="1">
            <a:off x="3460244" y="2600908"/>
            <a:ext cx="1759828" cy="436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491880" y="3717032"/>
            <a:ext cx="1759828" cy="436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491880" y="4941168"/>
            <a:ext cx="1759828" cy="436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700" dirty="0" smtClean="0"/>
              <a:t>    Б</a:t>
            </a:r>
            <a:endParaRPr lang="ru-RU" sz="28700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571612"/>
            <a:ext cx="180975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       Каждому ученику команды выдается  число, записанное в 2- ой системе счисления,  участнику нужно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Перевести его в 10-ю систему счисления,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Данные передать капитану команды,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Капитан выполняет сложение этих чисел,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Полученное десятичное число сопоставляем с   кодовой таблицей, которая используется в системе </a:t>
            </a:r>
            <a:r>
              <a:rPr lang="en-US" dirty="0" smtClean="0"/>
              <a:t>Windows</a:t>
            </a:r>
            <a:r>
              <a:rPr lang="ru-RU" dirty="0" smtClean="0"/>
              <a:t> получаем букву.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Ответы капитан передает жюри</a:t>
            </a:r>
          </a:p>
          <a:p>
            <a:pPr marL="742950" indent="-742950" hangingPunct="0">
              <a:buNone/>
            </a:pPr>
            <a:endParaRPr lang="ru-RU" sz="3800" dirty="0"/>
          </a:p>
          <a:p>
            <a:endParaRPr lang="ru-RU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7192"/>
            <a:ext cx="1368152" cy="1008113"/>
          </a:xfrm>
          <a:prstGeom prst="rect">
            <a:avLst/>
          </a:prstGeom>
          <a:noFill/>
        </p:spPr>
      </p:pic>
      <p:pic>
        <p:nvPicPr>
          <p:cNvPr id="8" name="Picture 2" descr="C:\Users\атто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0648"/>
            <a:ext cx="1081560" cy="1088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s://encrypted-tbn0.gstatic.com/images?q=tbn:ANd9GcTBXibuhcuiQ8l3CAmX3UFrIvQIIbrdFMwOB7Qq9LR3p3BFE4VqY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6" name="Загнутый угол 5"/>
            <p:cNvSpPr/>
            <p:nvPr/>
          </p:nvSpPr>
          <p:spPr>
            <a:xfrm>
              <a:off x="571472" y="285728"/>
              <a:ext cx="8001056" cy="6357982"/>
            </a:xfrm>
            <a:prstGeom prst="folded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После перевода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   </a:t>
            </a:r>
            <a:endParaRPr lang="ru-RU" sz="3800" dirty="0"/>
          </a:p>
          <a:p>
            <a:endParaRPr lang="ru-RU" dirty="0"/>
          </a:p>
        </p:txBody>
      </p:sp>
      <p:pic>
        <p:nvPicPr>
          <p:cNvPr id="7" name="Picture 2" descr="https://encrypted-tbn1.gstatic.com/images?q=tbn:ANd9GcRCzxtXnfMVQXHfz5NmPI-pwPoBtZ5pJH8_30jGLPA9it6oJpiI&amp;reload=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589240"/>
            <a:ext cx="1368152" cy="1008113"/>
          </a:xfrm>
          <a:prstGeom prst="rect">
            <a:avLst/>
          </a:prstGeom>
          <a:noFill/>
        </p:spPr>
      </p:pic>
      <p:pic>
        <p:nvPicPr>
          <p:cNvPr id="8" name="Picture 2" descr="C:\Users\атто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0648"/>
            <a:ext cx="1081560" cy="1088819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 l="3117" t="2817" r="4257" b="2817"/>
          <a:stretch>
            <a:fillRect/>
          </a:stretch>
        </p:blipFill>
        <p:spPr bwMode="auto">
          <a:xfrm>
            <a:off x="3059832" y="1412776"/>
            <a:ext cx="54726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11560" y="1420615"/>
            <a:ext cx="288032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100000   - 32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11111      - 31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100001   - 33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100011   - 35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100010   - 34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11011      - 27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32+31+33+35 + +34+27 = 192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Ответ: 192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буква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75856" y="4005064"/>
            <a:ext cx="12241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685</Words>
  <Application>Microsoft Office PowerPoint</Application>
  <PresentationFormat>Экран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    Кодирование информации </vt:lpstr>
      <vt:lpstr>Цель викторины</vt:lpstr>
      <vt:lpstr>Задание 1</vt:lpstr>
      <vt:lpstr>Задание 1 (пример)</vt:lpstr>
      <vt:lpstr>Правильный ответ</vt:lpstr>
      <vt:lpstr>Презентация PowerPoint</vt:lpstr>
      <vt:lpstr>Правильный ответ</vt:lpstr>
      <vt:lpstr> Задание 2 </vt:lpstr>
      <vt:lpstr> После перевода  </vt:lpstr>
      <vt:lpstr>Правильный ответ</vt:lpstr>
      <vt:lpstr>Задание 3</vt:lpstr>
      <vt:lpstr>Задание 3 (пример)</vt:lpstr>
      <vt:lpstr>После перевода в двоичную систему счисления мы получили</vt:lpstr>
      <vt:lpstr>Правильный ответ</vt:lpstr>
      <vt:lpstr>Задание 4</vt:lpstr>
      <vt:lpstr>Изменение палитры</vt:lpstr>
      <vt:lpstr>Правильный ответ</vt:lpstr>
      <vt:lpstr>Задание 5</vt:lpstr>
      <vt:lpstr>Презентация PowerPoint</vt:lpstr>
      <vt:lpstr>Ответ</vt:lpstr>
      <vt:lpstr>Презентация PowerPoint</vt:lpstr>
      <vt:lpstr>Список литературы</vt:lpstr>
      <vt:lpstr>Ссылки на изображения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Викторина</dc:title>
  <dc:creator>user</dc:creator>
  <cp:lastModifiedBy>Master</cp:lastModifiedBy>
  <cp:revision>42</cp:revision>
  <dcterms:created xsi:type="dcterms:W3CDTF">2013-12-04T05:38:36Z</dcterms:created>
  <dcterms:modified xsi:type="dcterms:W3CDTF">2020-04-14T08:07:59Z</dcterms:modified>
</cp:coreProperties>
</file>